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58" r:id="rId4"/>
    <p:sldId id="259" r:id="rId5"/>
    <p:sldId id="272" r:id="rId6"/>
    <p:sldId id="273" r:id="rId7"/>
    <p:sldId id="274" r:id="rId8"/>
    <p:sldId id="275"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5150" autoAdjust="0"/>
  </p:normalViewPr>
  <p:slideViewPr>
    <p:cSldViewPr snapToGrid="0">
      <p:cViewPr varScale="1">
        <p:scale>
          <a:sx n="57" d="100"/>
          <a:sy n="57" d="100"/>
        </p:scale>
        <p:origin x="1218" y="48"/>
      </p:cViewPr>
      <p:guideLst/>
    </p:cSldViewPr>
  </p:slideViewPr>
  <p:notesTextViewPr>
    <p:cViewPr>
      <p:scale>
        <a:sx n="1" d="1"/>
        <a:sy n="1" d="1"/>
      </p:scale>
      <p:origin x="0" y="0"/>
    </p:cViewPr>
  </p:notesTextViewPr>
  <p:sorterViewPr>
    <p:cViewPr>
      <p:scale>
        <a:sx n="100" d="100"/>
        <a:sy n="100" d="100"/>
      </p:scale>
      <p:origin x="0" y="-124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B9C51-8AB8-4337-985F-A666837EA9B3}" type="datetimeFigureOut">
              <a:rPr lang="en-US" smtClean="0"/>
              <a:t>3/28/2019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54A4E0-943A-4B12-BDCC-B46FFD8F2317}" type="slidenum">
              <a:rPr lang="en-US" smtClean="0"/>
              <a:t>‹#›</a:t>
            </a:fld>
            <a:endParaRPr lang="en-US"/>
          </a:p>
        </p:txBody>
      </p:sp>
    </p:spTree>
    <p:extLst>
      <p:ext uri="{BB962C8B-B14F-4D97-AF65-F5344CB8AC3E}">
        <p14:creationId xmlns:p14="http://schemas.microsoft.com/office/powerpoint/2010/main" val="40163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is the second most popular illegal drug next from marijuana in here in the United States. Additionally, it is the second most deadly illicit drug next from heroin.  The drug has been mostly used by young adults aged 18 to 25 years in my race in the past years. They have been using both cocaine and crack cocaine (</a:t>
            </a:r>
            <a:r>
              <a:rPr lang="en-US" dirty="0" err="1" smtClean="0"/>
              <a:t>Kalechstein</a:t>
            </a:r>
            <a:r>
              <a:rPr lang="en-US" dirty="0" smtClean="0"/>
              <a:t> &amp; Newton, 2017).</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2</a:t>
            </a:fld>
            <a:endParaRPr lang="en-US"/>
          </a:p>
        </p:txBody>
      </p:sp>
    </p:spTree>
    <p:extLst>
      <p:ext uri="{BB962C8B-B14F-4D97-AF65-F5344CB8AC3E}">
        <p14:creationId xmlns:p14="http://schemas.microsoft.com/office/powerpoint/2010/main" val="2316210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Repeated cocaine use has been reported to cause addiction among the user. The mental facilities have been received a large number of patients suffering from cocaine addiction. Additionally, emergency facilities have been receiving a large number of patients who have abused cocaine. In fact, most of the facilities in the past years indicated that 40% of their patient visit the facilities as a result of cocaine abuse (</a:t>
            </a:r>
            <a:r>
              <a:rPr lang="en-US" dirty="0" err="1" smtClean="0"/>
              <a:t>Havakuk</a:t>
            </a:r>
            <a:r>
              <a:rPr lang="en-US" dirty="0" smtClean="0"/>
              <a:t>, </a:t>
            </a:r>
            <a:r>
              <a:rPr lang="en-US" dirty="0" err="1" smtClean="0"/>
              <a:t>Rezkalla</a:t>
            </a:r>
            <a:r>
              <a:rPr lang="en-US" dirty="0" smtClean="0"/>
              <a:t> &amp; </a:t>
            </a:r>
            <a:r>
              <a:rPr lang="en-US" dirty="0" err="1" smtClean="0"/>
              <a:t>Kloner</a:t>
            </a:r>
            <a:r>
              <a:rPr lang="en-US" dirty="0" smtClean="0"/>
              <a:t>, 2017). </a:t>
            </a:r>
            <a:endParaRPr lang="en-US" baseline="0" dirty="0" smtClean="0"/>
          </a:p>
        </p:txBody>
      </p:sp>
      <p:sp>
        <p:nvSpPr>
          <p:cNvPr id="4" name="Slide Number Placeholder 3"/>
          <p:cNvSpPr>
            <a:spLocks noGrp="1"/>
          </p:cNvSpPr>
          <p:nvPr>
            <p:ph type="sldNum" sz="quarter" idx="10"/>
          </p:nvPr>
        </p:nvSpPr>
        <p:spPr/>
        <p:txBody>
          <a:bodyPr/>
          <a:lstStyle/>
          <a:p>
            <a:fld id="{B454A4E0-943A-4B12-BDCC-B46FFD8F2317}" type="slidenum">
              <a:rPr lang="en-US" smtClean="0"/>
              <a:t>3</a:t>
            </a:fld>
            <a:endParaRPr lang="en-US"/>
          </a:p>
        </p:txBody>
      </p:sp>
    </p:spTree>
    <p:extLst>
      <p:ext uri="{BB962C8B-B14F-4D97-AF65-F5344CB8AC3E}">
        <p14:creationId xmlns:p14="http://schemas.microsoft.com/office/powerpoint/2010/main" val="271702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users in my race have been using cocaine as occasional; users and other repeated users. However, regardless of the route of administration, the users of cocaine have been leading to absorption of toxic amounts of cocaine hence in most cases leading to diseases such as attacks, strokes or even sudden death (John, &amp; Wu, 2017).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4</a:t>
            </a:fld>
            <a:endParaRPr lang="en-US"/>
          </a:p>
        </p:txBody>
      </p:sp>
    </p:spTree>
    <p:extLst>
      <p:ext uri="{BB962C8B-B14F-4D97-AF65-F5344CB8AC3E}">
        <p14:creationId xmlns:p14="http://schemas.microsoft.com/office/powerpoint/2010/main" val="1934557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indicates</a:t>
            </a:r>
            <a:r>
              <a:rPr lang="en-US" baseline="0" dirty="0" smtClean="0"/>
              <a:t> that the Whites lead in cocaine use followed by the Blacks, then the Asian and Latino’s respectively.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5</a:t>
            </a:fld>
            <a:endParaRPr lang="en-US"/>
          </a:p>
        </p:txBody>
      </p:sp>
    </p:spTree>
    <p:extLst>
      <p:ext uri="{BB962C8B-B14F-4D97-AF65-F5344CB8AC3E}">
        <p14:creationId xmlns:p14="http://schemas.microsoft.com/office/powerpoint/2010/main" val="317530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aged 16-24 in my race use cocaine more than those aged over 24 years. They have been much affected by cocaine</a:t>
            </a:r>
            <a:r>
              <a:rPr lang="en-US" baseline="0" dirty="0" smtClean="0"/>
              <a:t> and most of them are addicted and need rehabilitation.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6</a:t>
            </a:fld>
            <a:endParaRPr lang="en-US"/>
          </a:p>
        </p:txBody>
      </p:sp>
    </p:spTree>
    <p:extLst>
      <p:ext uri="{BB962C8B-B14F-4D97-AF65-F5344CB8AC3E}">
        <p14:creationId xmlns:p14="http://schemas.microsoft.com/office/powerpoint/2010/main" val="206567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is</a:t>
            </a:r>
            <a:r>
              <a:rPr lang="en-US" baseline="0" dirty="0" smtClean="0"/>
              <a:t> cheaper in US hence making it affordable to most individuals including college students. This has increased the abuse of cocaine in my race in the pats 7 years.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7</a:t>
            </a:fld>
            <a:endParaRPr lang="en-US"/>
          </a:p>
        </p:txBody>
      </p:sp>
    </p:spTree>
    <p:extLst>
      <p:ext uri="{BB962C8B-B14F-4D97-AF65-F5344CB8AC3E}">
        <p14:creationId xmlns:p14="http://schemas.microsoft.com/office/powerpoint/2010/main" val="3943712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Americans</a:t>
            </a:r>
            <a:r>
              <a:rPr lang="en-US" baseline="0" dirty="0" smtClean="0"/>
              <a:t> spend approximately 28 billion on cocaine. This implies that most individuals in my race have been affected financially due to the need of spending more </a:t>
            </a:r>
            <a:r>
              <a:rPr lang="en-US" baseline="0" smtClean="0"/>
              <a:t>on cocaine </a:t>
            </a:r>
            <a:r>
              <a:rPr lang="en-US" baseline="0" dirty="0" smtClean="0"/>
              <a:t>hence been left with nothing to cater for their families.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8</a:t>
            </a:fld>
            <a:endParaRPr lang="en-US"/>
          </a:p>
        </p:txBody>
      </p:sp>
    </p:spTree>
    <p:extLst>
      <p:ext uri="{BB962C8B-B14F-4D97-AF65-F5344CB8AC3E}">
        <p14:creationId xmlns:p14="http://schemas.microsoft.com/office/powerpoint/2010/main" val="4108172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parents in the past years have been complaining about the behavior of their youths due to the influence of cocaine. They have been reporting that after taking cocaine, their children rarely take food or get some sleep something they say has affected their life well being. Additionally, organizations have been c0omplaining of the performance of their workforce who abuse </a:t>
            </a:r>
            <a:r>
              <a:rPr lang="en-US" baseline="0" dirty="0" smtClean="0"/>
              <a:t>cocaine (</a:t>
            </a:r>
            <a:r>
              <a:rPr lang="en-US" dirty="0" smtClean="0"/>
              <a:t>O'Neill, Cardenas &amp; </a:t>
            </a:r>
            <a:r>
              <a:rPr lang="en-US" dirty="0" err="1" smtClean="0"/>
              <a:t>Meyerhoff</a:t>
            </a:r>
            <a:r>
              <a:rPr lang="en-US" dirty="0" smtClean="0"/>
              <a:t>, 2001)</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9</a:t>
            </a:fld>
            <a:endParaRPr lang="en-US"/>
          </a:p>
        </p:txBody>
      </p:sp>
    </p:spTree>
    <p:extLst>
      <p:ext uri="{BB962C8B-B14F-4D97-AF65-F5344CB8AC3E}">
        <p14:creationId xmlns:p14="http://schemas.microsoft.com/office/powerpoint/2010/main" val="3204504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Facilities have been receiving a large number of patients in the past years with various complications that have been determines to because of cocaine abuse. Most of them get treatment and later come back with similar or different complication due to continued cocaine abuse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10</a:t>
            </a:fld>
            <a:endParaRPr lang="en-US"/>
          </a:p>
        </p:txBody>
      </p:sp>
    </p:spTree>
    <p:extLst>
      <p:ext uri="{BB962C8B-B14F-4D97-AF65-F5344CB8AC3E}">
        <p14:creationId xmlns:p14="http://schemas.microsoft.com/office/powerpoint/2010/main" val="3788461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Adults aged 18 to 25 years contribute a lot to the state economy since they form the most significant labor force. However, the use of cocaine by this group has adversely affected the economy. The labor force has reduced since most of the workers are unable to undertake their duties under the influence of drugs. Additionally, the crime rate has increased since under the influence of cocaine, individuals are unable to wo0rk hence engaging in criminal acts to raise money. Furthermore, the state government is spending more to try to implement capital intensive methods in firms since laborers are few (O'Neill, Cardenas &amp; </a:t>
            </a:r>
            <a:r>
              <a:rPr lang="en-US" dirty="0" err="1" smtClean="0"/>
              <a:t>Meyerhoff</a:t>
            </a:r>
            <a:r>
              <a:rPr lang="en-US" dirty="0" smtClean="0"/>
              <a:t>, 2001).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11</a:t>
            </a:fld>
            <a:endParaRPr lang="en-US"/>
          </a:p>
        </p:txBody>
      </p:sp>
    </p:spTree>
    <p:extLst>
      <p:ext uri="{BB962C8B-B14F-4D97-AF65-F5344CB8AC3E}">
        <p14:creationId xmlns:p14="http://schemas.microsoft.com/office/powerpoint/2010/main" val="3221411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use in our raise has in the past years increased the state spending on health care facilities. More rehabilitation centers have been built to help those addicted. Additionally, facilities especially emergency facilities have had a large number of patients visits increasing the congestion in the facilities. Also, health care professionals have been spending a lot of time taking care of the patients suffering from cocaine abuse hence even sometimes lacking the time to attend other patients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12</a:t>
            </a:fld>
            <a:endParaRPr lang="en-US"/>
          </a:p>
        </p:txBody>
      </p:sp>
    </p:spTree>
    <p:extLst>
      <p:ext uri="{BB962C8B-B14F-4D97-AF65-F5344CB8AC3E}">
        <p14:creationId xmlns:p14="http://schemas.microsoft.com/office/powerpoint/2010/main" val="3854504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Cocaine use in the past years has increased the number of conflicts in families. Most of the users of cocaine have been experiencing decreased sex functions hence having their partners complain from time to time. Additionally, some people have become infertile due to the persisted use of cocaine therefore causing family breakups. Additionally, a man or a woman who is using cocaine in the family has become more irresponsible hence even making the children also engage themselves in the same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13</a:t>
            </a:fld>
            <a:endParaRPr lang="en-US"/>
          </a:p>
        </p:txBody>
      </p:sp>
    </p:spTree>
    <p:extLst>
      <p:ext uri="{BB962C8B-B14F-4D97-AF65-F5344CB8AC3E}">
        <p14:creationId xmlns:p14="http://schemas.microsoft.com/office/powerpoint/2010/main" val="715683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Cocaine use among women had lead to several effects on pregnant mothers in my race. Many mothers in the past years have experience premature births according to the facilities report. Such mothers are reported to have used cocaine at one point in life. Also, most of the mother who have been using cocaine have experienced low birth weights that are they have been giving births to children weight less than 5 pounds. Additionally, the most mother who has experienced a miscarriage in my race is reported to have been abusing cocaine. Mothers abusing cocaine have given birth to newborns with Neonatal abstinence syndrome condition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14</a:t>
            </a:fld>
            <a:endParaRPr lang="en-US"/>
          </a:p>
        </p:txBody>
      </p:sp>
    </p:spTree>
    <p:extLst>
      <p:ext uri="{BB962C8B-B14F-4D97-AF65-F5344CB8AC3E}">
        <p14:creationId xmlns:p14="http://schemas.microsoft.com/office/powerpoint/2010/main" val="251227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past 5 years, most fetal deaths have been associated with arising among mothers abusing cocaine. Additionally, most babies born to mothers who depend on cocaine have also been born dependent on the drug hence suffering from withdrawal after birth. This has been making the babies have difficulties in feeding and sleeping. Lastly, children born to mothers abusing drugs have been experiencing unexplained deaths during sleep (</a:t>
            </a:r>
            <a:r>
              <a:rPr lang="en-US" dirty="0" err="1" smtClean="0"/>
              <a:t>Bedi</a:t>
            </a:r>
            <a:r>
              <a:rPr lang="en-US" dirty="0" smtClean="0"/>
              <a:t>, et al., 2016).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15</a:t>
            </a:fld>
            <a:endParaRPr lang="en-US"/>
          </a:p>
        </p:txBody>
      </p:sp>
    </p:spTree>
    <p:extLst>
      <p:ext uri="{BB962C8B-B14F-4D97-AF65-F5344CB8AC3E}">
        <p14:creationId xmlns:p14="http://schemas.microsoft.com/office/powerpoint/2010/main" val="3373820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Cocaine use usually reduces the brain IQ hence has been affecting the performance o0f most high school and college students. Additionally, many cases of students harassing their colleagues sexually in colleges while under the influences have been highly reported in the past years. The number of high school dropouts in the past pats years has been as a result of cocaine abuse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16</a:t>
            </a:fld>
            <a:endParaRPr lang="en-US"/>
          </a:p>
        </p:txBody>
      </p:sp>
    </p:spTree>
    <p:extLst>
      <p:ext uri="{BB962C8B-B14F-4D97-AF65-F5344CB8AC3E}">
        <p14:creationId xmlns:p14="http://schemas.microsoft.com/office/powerpoint/2010/main" val="88316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Cocaine use among students has also made most of them miss classes several times during school sessions due to health complications that they develop from abusing drugs. Additionally, research done last year showed that the number of infection of sexually transmitted diseases among students has increased. This is because when under cocaine influence, they have been engaging in unprotected sex practices. Most students have also lost employment opportunities due to the use of cocaine in which they fail to pass the drug tests done by most employees. Lastly, several cases of injury and deaths among students while under the influence of cocaine were reported (</a:t>
            </a:r>
            <a:r>
              <a:rPr lang="en-US" dirty="0" err="1" smtClean="0"/>
              <a:t>Bedi</a:t>
            </a:r>
            <a:r>
              <a:rPr lang="en-US" dirty="0" smtClean="0"/>
              <a:t>, et al., 2016).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17</a:t>
            </a:fld>
            <a:endParaRPr lang="en-US"/>
          </a:p>
        </p:txBody>
      </p:sp>
    </p:spTree>
    <p:extLst>
      <p:ext uri="{BB962C8B-B14F-4D97-AF65-F5344CB8AC3E}">
        <p14:creationId xmlns:p14="http://schemas.microsoft.com/office/powerpoint/2010/main" val="2586395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Individuals financial status within the community has been hurt due to their abuse of cocaine. Cocaine cost money; hence individuals have been spending more on cocaine thus hurting their financial status. Additionally, many individuals have got their freedom hurt due to cocaine use since most of them have in the last few years landed in jail. Cocaine abuse has hurt individuals romantic relationship since trust issue have been raising due to drug abuse (</a:t>
            </a:r>
            <a:r>
              <a:rPr lang="en-US" dirty="0" err="1" smtClean="0"/>
              <a:t>Bedi</a:t>
            </a:r>
            <a:r>
              <a:rPr lang="en-US" dirty="0" smtClean="0"/>
              <a:t>, et al., 2016).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18</a:t>
            </a:fld>
            <a:endParaRPr lang="en-US"/>
          </a:p>
        </p:txBody>
      </p:sp>
    </p:spTree>
    <p:extLst>
      <p:ext uri="{BB962C8B-B14F-4D97-AF65-F5344CB8AC3E}">
        <p14:creationId xmlns:p14="http://schemas.microsoft.com/office/powerpoint/2010/main" val="2265555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repeated use of cocaine, individuals have shifted family preferences to cocaine choice hence leading to break up of family relationships. Additionally, immorality mostly prostitution in the past few years has increased due to cocaine abuse. Lastly, many accidents recorded in my state in the last seven years have been caused by individuals under the influence of cocaine (</a:t>
            </a:r>
            <a:r>
              <a:rPr lang="en-US" dirty="0" err="1" smtClean="0"/>
              <a:t>Dahal</a:t>
            </a:r>
            <a:r>
              <a:rPr lang="en-US" dirty="0" smtClean="0"/>
              <a:t>, </a:t>
            </a:r>
            <a:r>
              <a:rPr lang="en-US" dirty="0" err="1" smtClean="0"/>
              <a:t>Chitti</a:t>
            </a:r>
            <a:r>
              <a:rPr lang="en-US" dirty="0" smtClean="0"/>
              <a:t>, Nair &amp; </a:t>
            </a:r>
            <a:r>
              <a:rPr lang="en-US" dirty="0" err="1" smtClean="0"/>
              <a:t>Saxena</a:t>
            </a:r>
            <a:r>
              <a:rPr lang="en-US" dirty="0" smtClean="0"/>
              <a:t>, 2015).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19</a:t>
            </a:fld>
            <a:endParaRPr lang="en-US"/>
          </a:p>
        </p:txBody>
      </p:sp>
    </p:spTree>
    <p:extLst>
      <p:ext uri="{BB962C8B-B14F-4D97-AF65-F5344CB8AC3E}">
        <p14:creationId xmlns:p14="http://schemas.microsoft.com/office/powerpoint/2010/main" val="931444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with social anxiety hence having challenges in the social situation have in the past years depicted that cocaine has helped them socialize. Additionally, a survey done in my state depicted that cocaine users get more relaxed after using it hence being able to top escape stress. Lastly, individuals who undertake tiresome tasks have pointed out that cocaine use makes them feel less tired (</a:t>
            </a:r>
            <a:r>
              <a:rPr lang="en-US" dirty="0" err="1" smtClean="0"/>
              <a:t>Bedi</a:t>
            </a:r>
            <a:r>
              <a:rPr lang="en-US" dirty="0" smtClean="0"/>
              <a:t>, et al., 2016). </a:t>
            </a:r>
            <a:endParaRPr lang="en-US" dirty="0"/>
          </a:p>
        </p:txBody>
      </p:sp>
      <p:sp>
        <p:nvSpPr>
          <p:cNvPr id="4" name="Slide Number Placeholder 3"/>
          <p:cNvSpPr>
            <a:spLocks noGrp="1"/>
          </p:cNvSpPr>
          <p:nvPr>
            <p:ph type="sldNum" sz="quarter" idx="10"/>
          </p:nvPr>
        </p:nvSpPr>
        <p:spPr/>
        <p:txBody>
          <a:bodyPr/>
          <a:lstStyle/>
          <a:p>
            <a:fld id="{B454A4E0-943A-4B12-BDCC-B46FFD8F2317}" type="slidenum">
              <a:rPr lang="en-US" smtClean="0"/>
              <a:t>20</a:t>
            </a:fld>
            <a:endParaRPr lang="en-US"/>
          </a:p>
        </p:txBody>
      </p:sp>
    </p:spTree>
    <p:extLst>
      <p:ext uri="{BB962C8B-B14F-4D97-AF65-F5344CB8AC3E}">
        <p14:creationId xmlns:p14="http://schemas.microsoft.com/office/powerpoint/2010/main" val="30240282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3/28/2019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3/28/2019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3/28/2019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3/28/2019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3/28/2019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3/28/2019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3/28/2019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3/28/2019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3/28/2019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3/28/2019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3/28/2019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3/28/2019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Cocaine Effects</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337391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Scope of Cocaine Use</a:t>
            </a:r>
            <a:endParaRPr lang="en-US" sz="4000" dirty="0"/>
          </a:p>
        </p:txBody>
      </p:sp>
      <p:sp>
        <p:nvSpPr>
          <p:cNvPr id="3" name="Content Placeholder 2"/>
          <p:cNvSpPr>
            <a:spLocks noGrp="1"/>
          </p:cNvSpPr>
          <p:nvPr>
            <p:ph idx="1"/>
          </p:nvPr>
        </p:nvSpPr>
        <p:spPr>
          <a:xfrm>
            <a:off x="1154954" y="2603500"/>
            <a:ext cx="5445351" cy="3416300"/>
          </a:xfrm>
        </p:spPr>
        <p:txBody>
          <a:bodyPr>
            <a:normAutofit/>
          </a:bodyPr>
          <a:lstStyle/>
          <a:p>
            <a:r>
              <a:rPr lang="en-US" sz="2000" dirty="0" smtClean="0"/>
              <a:t>Cocaine is the second most popular illegal drug in United States</a:t>
            </a:r>
          </a:p>
          <a:p>
            <a:r>
              <a:rPr lang="en-US" sz="2000" dirty="0" smtClean="0"/>
              <a:t>Adults aged between 18 top 25 years have been holding the highest percentage use in my race.</a:t>
            </a:r>
          </a:p>
          <a:p>
            <a:r>
              <a:rPr lang="en-US" sz="2000" dirty="0" smtClean="0"/>
              <a:t>According to National Survey on Drug Use and Health study in 2015 found that over 1.9 million </a:t>
            </a:r>
            <a:r>
              <a:rPr lang="en-US" sz="2000" dirty="0" smtClean="0"/>
              <a:t>individuals </a:t>
            </a:r>
            <a:r>
              <a:rPr lang="en-US" sz="2000" dirty="0" smtClean="0"/>
              <a:t>aged 12 years and above have used cocaine or crack cocaine.</a:t>
            </a:r>
            <a:endParaRPr lang="en-US" sz="2000" dirty="0"/>
          </a:p>
        </p:txBody>
      </p:sp>
      <p:pic>
        <p:nvPicPr>
          <p:cNvPr id="4" name="Picture 3"/>
          <p:cNvPicPr>
            <a:picLocks noChangeAspect="1"/>
          </p:cNvPicPr>
          <p:nvPr/>
        </p:nvPicPr>
        <p:blipFill>
          <a:blip r:embed="rId3"/>
          <a:stretch>
            <a:fillRect/>
          </a:stretch>
        </p:blipFill>
        <p:spPr>
          <a:xfrm>
            <a:off x="6600305" y="2603500"/>
            <a:ext cx="4954386" cy="3416300"/>
          </a:xfrm>
          <a:prstGeom prst="rect">
            <a:avLst/>
          </a:prstGeom>
        </p:spPr>
      </p:pic>
    </p:spTree>
    <p:extLst>
      <p:ext uri="{BB962C8B-B14F-4D97-AF65-F5344CB8AC3E}">
        <p14:creationId xmlns:p14="http://schemas.microsoft.com/office/powerpoint/2010/main" val="210962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Cocaine Use</a:t>
            </a:r>
            <a:endParaRPr lang="en-US" sz="4000" dirty="0"/>
          </a:p>
        </p:txBody>
      </p:sp>
      <p:sp>
        <p:nvSpPr>
          <p:cNvPr id="3" name="Content Placeholder 2"/>
          <p:cNvSpPr>
            <a:spLocks noGrp="1"/>
          </p:cNvSpPr>
          <p:nvPr>
            <p:ph idx="1"/>
          </p:nvPr>
        </p:nvSpPr>
        <p:spPr>
          <a:xfrm>
            <a:off x="1154954" y="2603499"/>
            <a:ext cx="5345599" cy="3631045"/>
          </a:xfrm>
        </p:spPr>
        <p:txBody>
          <a:bodyPr>
            <a:noAutofit/>
          </a:bodyPr>
          <a:lstStyle/>
          <a:p>
            <a:r>
              <a:rPr lang="en-US" sz="2400" dirty="0" smtClean="0"/>
              <a:t>Addition has increased due to repeated cocaine use</a:t>
            </a:r>
          </a:p>
          <a:p>
            <a:r>
              <a:rPr lang="en-US" sz="2400" dirty="0" smtClean="0"/>
              <a:t>The number of visitors in emergency departments due to cocaine use has been increasing.</a:t>
            </a:r>
          </a:p>
          <a:p>
            <a:r>
              <a:rPr lang="en-US" sz="2400" dirty="0" smtClean="0"/>
              <a:t>40% of emergency visits in facilities within may state are cocaine abusers</a:t>
            </a:r>
            <a:endParaRPr lang="en-US" sz="2400" dirty="0"/>
          </a:p>
        </p:txBody>
      </p:sp>
      <p:pic>
        <p:nvPicPr>
          <p:cNvPr id="4" name="Picture 3"/>
          <p:cNvPicPr>
            <a:picLocks noChangeAspect="1"/>
          </p:cNvPicPr>
          <p:nvPr/>
        </p:nvPicPr>
        <p:blipFill>
          <a:blip r:embed="rId3"/>
          <a:stretch>
            <a:fillRect/>
          </a:stretch>
        </p:blipFill>
        <p:spPr>
          <a:xfrm>
            <a:off x="6500554" y="2603500"/>
            <a:ext cx="4871258" cy="3631043"/>
          </a:xfrm>
          <a:prstGeom prst="rect">
            <a:avLst/>
          </a:prstGeom>
        </p:spPr>
      </p:pic>
    </p:spTree>
    <p:extLst>
      <p:ext uri="{BB962C8B-B14F-4D97-AF65-F5344CB8AC3E}">
        <p14:creationId xmlns:p14="http://schemas.microsoft.com/office/powerpoint/2010/main" val="387097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Cocaine </a:t>
            </a:r>
            <a:r>
              <a:rPr lang="en-US" dirty="0" err="1" smtClean="0"/>
              <a:t>Admininistration</a:t>
            </a:r>
            <a:endParaRPr lang="en-US" dirty="0"/>
          </a:p>
        </p:txBody>
      </p:sp>
      <p:sp>
        <p:nvSpPr>
          <p:cNvPr id="3" name="Content Placeholder 2"/>
          <p:cNvSpPr>
            <a:spLocks noGrp="1"/>
          </p:cNvSpPr>
          <p:nvPr>
            <p:ph idx="1"/>
          </p:nvPr>
        </p:nvSpPr>
        <p:spPr>
          <a:xfrm>
            <a:off x="1154954" y="2603500"/>
            <a:ext cx="5461977" cy="3416300"/>
          </a:xfrm>
        </p:spPr>
        <p:txBody>
          <a:bodyPr>
            <a:normAutofit/>
          </a:bodyPr>
          <a:lstStyle/>
          <a:p>
            <a:r>
              <a:rPr lang="en-US" sz="3200" dirty="0" smtClean="0"/>
              <a:t>Occasional users</a:t>
            </a:r>
          </a:p>
          <a:p>
            <a:r>
              <a:rPr lang="en-US" sz="3200" dirty="0" smtClean="0"/>
              <a:t>Compulsive or repeated users.</a:t>
            </a:r>
            <a:endParaRPr lang="en-US" sz="3200" dirty="0"/>
          </a:p>
        </p:txBody>
      </p:sp>
      <p:pic>
        <p:nvPicPr>
          <p:cNvPr id="4" name="Picture 3"/>
          <p:cNvPicPr>
            <a:picLocks noChangeAspect="1"/>
          </p:cNvPicPr>
          <p:nvPr/>
        </p:nvPicPr>
        <p:blipFill>
          <a:blip r:embed="rId3"/>
          <a:stretch>
            <a:fillRect/>
          </a:stretch>
        </p:blipFill>
        <p:spPr>
          <a:xfrm>
            <a:off x="6616931" y="2603500"/>
            <a:ext cx="4762500" cy="3416300"/>
          </a:xfrm>
          <a:prstGeom prst="rect">
            <a:avLst/>
          </a:prstGeom>
        </p:spPr>
      </p:pic>
    </p:spTree>
    <p:extLst>
      <p:ext uri="{BB962C8B-B14F-4D97-AF65-F5344CB8AC3E}">
        <p14:creationId xmlns:p14="http://schemas.microsoft.com/office/powerpoint/2010/main" val="2077659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Cocaine Use by Race</a:t>
            </a:r>
            <a:endParaRPr lang="en-US" sz="4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953" y="2603499"/>
            <a:ext cx="9252581" cy="3880427"/>
          </a:xfrm>
        </p:spPr>
      </p:pic>
    </p:spTree>
    <p:extLst>
      <p:ext uri="{BB962C8B-B14F-4D97-AF65-F5344CB8AC3E}">
        <p14:creationId xmlns:p14="http://schemas.microsoft.com/office/powerpoint/2010/main" val="5915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Cocaine use By Age</a:t>
            </a:r>
            <a:endParaRPr lang="en-US" sz="4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954" y="2603500"/>
            <a:ext cx="8620813" cy="3315162"/>
          </a:xfrm>
        </p:spPr>
      </p:pic>
    </p:spTree>
    <p:extLst>
      <p:ext uri="{BB962C8B-B14F-4D97-AF65-F5344CB8AC3E}">
        <p14:creationId xmlns:p14="http://schemas.microsoft.com/office/powerpoint/2010/main" val="386468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Effects of Cocaine prices on Cocaine use</a:t>
            </a:r>
            <a:endParaRPr lang="en-US" sz="4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954" y="2620962"/>
            <a:ext cx="8761413" cy="3381375"/>
          </a:xfrm>
        </p:spPr>
      </p:pic>
    </p:spTree>
    <p:extLst>
      <p:ext uri="{BB962C8B-B14F-4D97-AF65-F5344CB8AC3E}">
        <p14:creationId xmlns:p14="http://schemas.microsoft.com/office/powerpoint/2010/main" val="242423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Individuals </a:t>
            </a:r>
            <a:r>
              <a:rPr lang="en-US" sz="4000" dirty="0" smtClean="0"/>
              <a:t>Spending </a:t>
            </a:r>
            <a:r>
              <a:rPr lang="en-US" sz="4000" dirty="0" smtClean="0"/>
              <a:t>on Cocaine</a:t>
            </a:r>
            <a:endParaRPr lang="en-US" sz="4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953" y="2675399"/>
            <a:ext cx="8761413" cy="3259888"/>
          </a:xfrm>
          <a:prstGeom prst="rect">
            <a:avLst/>
          </a:prstGeom>
        </p:spPr>
      </p:pic>
    </p:spTree>
    <p:extLst>
      <p:ext uri="{BB962C8B-B14F-4D97-AF65-F5344CB8AC3E}">
        <p14:creationId xmlns:p14="http://schemas.microsoft.com/office/powerpoint/2010/main" val="1472207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958" y="1097549"/>
            <a:ext cx="8761413" cy="728480"/>
          </a:xfrm>
        </p:spPr>
        <p:txBody>
          <a:bodyPr/>
          <a:lstStyle/>
          <a:p>
            <a:r>
              <a:rPr lang="en-US" sz="4000" dirty="0" smtClean="0"/>
              <a:t>Home and Workforce Effect of Cocaine</a:t>
            </a:r>
            <a:endParaRPr lang="en-US" sz="4000" dirty="0"/>
          </a:p>
        </p:txBody>
      </p:sp>
      <p:sp>
        <p:nvSpPr>
          <p:cNvPr id="3" name="Content Placeholder 2"/>
          <p:cNvSpPr>
            <a:spLocks noGrp="1"/>
          </p:cNvSpPr>
          <p:nvPr>
            <p:ph idx="1"/>
          </p:nvPr>
        </p:nvSpPr>
        <p:spPr>
          <a:xfrm>
            <a:off x="1154955" y="2603500"/>
            <a:ext cx="5029714" cy="3416300"/>
          </a:xfrm>
        </p:spPr>
        <p:txBody>
          <a:bodyPr>
            <a:noAutofit/>
          </a:bodyPr>
          <a:lstStyle/>
          <a:p>
            <a:r>
              <a:rPr lang="en-US" sz="3000" dirty="0" smtClean="0"/>
              <a:t>Decrease ion need for food</a:t>
            </a:r>
          </a:p>
          <a:p>
            <a:r>
              <a:rPr lang="en-US" sz="3000" dirty="0" smtClean="0"/>
              <a:t>Decrease in need for sleep</a:t>
            </a:r>
          </a:p>
          <a:p>
            <a:r>
              <a:rPr lang="en-US" sz="3000" dirty="0" smtClean="0"/>
              <a:t>Hinder performance of simple physical and intellectual tasks</a:t>
            </a:r>
            <a:endParaRPr lang="en-US" sz="3000" dirty="0"/>
          </a:p>
        </p:txBody>
      </p:sp>
      <p:pic>
        <p:nvPicPr>
          <p:cNvPr id="4" name="Picture 3"/>
          <p:cNvPicPr>
            <a:picLocks noChangeAspect="1"/>
          </p:cNvPicPr>
          <p:nvPr/>
        </p:nvPicPr>
        <p:blipFill>
          <a:blip r:embed="rId3"/>
          <a:stretch>
            <a:fillRect/>
          </a:stretch>
        </p:blipFill>
        <p:spPr>
          <a:xfrm>
            <a:off x="6184668" y="2603500"/>
            <a:ext cx="4788131" cy="3416300"/>
          </a:xfrm>
          <a:prstGeom prst="rect">
            <a:avLst/>
          </a:prstGeom>
        </p:spPr>
      </p:pic>
    </p:spTree>
    <p:extLst>
      <p:ext uri="{BB962C8B-B14F-4D97-AF65-F5344CB8AC3E}">
        <p14:creationId xmlns:p14="http://schemas.microsoft.com/office/powerpoint/2010/main" val="3522019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Heath </a:t>
            </a:r>
            <a:r>
              <a:rPr lang="en-US" sz="4000" dirty="0" smtClean="0"/>
              <a:t>Effect of Cocaine</a:t>
            </a:r>
            <a:endParaRPr lang="en-US" sz="4000" dirty="0"/>
          </a:p>
        </p:txBody>
      </p:sp>
      <p:sp>
        <p:nvSpPr>
          <p:cNvPr id="3" name="Content Placeholder 2"/>
          <p:cNvSpPr>
            <a:spLocks noGrp="1"/>
          </p:cNvSpPr>
          <p:nvPr>
            <p:ph idx="1"/>
          </p:nvPr>
        </p:nvSpPr>
        <p:spPr>
          <a:xfrm>
            <a:off x="1154955" y="2603500"/>
            <a:ext cx="5179344" cy="3416300"/>
          </a:xfrm>
        </p:spPr>
        <p:txBody>
          <a:bodyPr>
            <a:normAutofit lnSpcReduction="10000"/>
          </a:bodyPr>
          <a:lstStyle/>
          <a:p>
            <a:pPr marL="0" indent="0">
              <a:buNone/>
            </a:pPr>
            <a:r>
              <a:rPr lang="en-US" dirty="0" smtClean="0"/>
              <a:t>Cocaine abuse within my race has lead to increased patients visiting health facilities with complications such as;</a:t>
            </a:r>
          </a:p>
          <a:p>
            <a:r>
              <a:rPr lang="en-US" dirty="0"/>
              <a:t>constricted blood </a:t>
            </a:r>
            <a:r>
              <a:rPr lang="en-US" dirty="0" smtClean="0"/>
              <a:t>vessels</a:t>
            </a:r>
          </a:p>
          <a:p>
            <a:r>
              <a:rPr lang="en-US" dirty="0"/>
              <a:t>dilated </a:t>
            </a:r>
            <a:r>
              <a:rPr lang="en-US" dirty="0" smtClean="0"/>
              <a:t>pupils</a:t>
            </a:r>
          </a:p>
          <a:p>
            <a:r>
              <a:rPr lang="en-US" dirty="0"/>
              <a:t>increased body temperature, heart rate, and blood </a:t>
            </a:r>
            <a:r>
              <a:rPr lang="en-US" dirty="0" smtClean="0"/>
              <a:t>pressure</a:t>
            </a:r>
          </a:p>
          <a:p>
            <a:r>
              <a:rPr lang="en-US" dirty="0"/>
              <a:t>bizarre, erratic, and violent </a:t>
            </a:r>
            <a:r>
              <a:rPr lang="en-US" dirty="0" smtClean="0"/>
              <a:t>behavior</a:t>
            </a:r>
          </a:p>
          <a:p>
            <a:r>
              <a:rPr lang="en-US" dirty="0"/>
              <a:t>anxiety, panic, and </a:t>
            </a:r>
            <a:r>
              <a:rPr lang="en-US" dirty="0" smtClean="0"/>
              <a:t>paranoia</a:t>
            </a:r>
          </a:p>
          <a:p>
            <a:r>
              <a:rPr lang="en-US" dirty="0"/>
              <a:t>tremors, vertigo, and muscle twitches</a:t>
            </a:r>
          </a:p>
        </p:txBody>
      </p:sp>
      <p:pic>
        <p:nvPicPr>
          <p:cNvPr id="4" name="Picture 3"/>
          <p:cNvPicPr>
            <a:picLocks noChangeAspect="1"/>
          </p:cNvPicPr>
          <p:nvPr/>
        </p:nvPicPr>
        <p:blipFill>
          <a:blip r:embed="rId3"/>
          <a:stretch>
            <a:fillRect/>
          </a:stretch>
        </p:blipFill>
        <p:spPr>
          <a:xfrm>
            <a:off x="6334299" y="2603500"/>
            <a:ext cx="4838006" cy="3416300"/>
          </a:xfrm>
          <a:prstGeom prst="rect">
            <a:avLst/>
          </a:prstGeom>
        </p:spPr>
      </p:pic>
    </p:spTree>
    <p:extLst>
      <p:ext uri="{BB962C8B-B14F-4D97-AF65-F5344CB8AC3E}">
        <p14:creationId xmlns:p14="http://schemas.microsoft.com/office/powerpoint/2010/main" val="34609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Cocaine Use Economic Effects</a:t>
            </a:r>
            <a:endParaRPr lang="en-US" sz="4000" dirty="0"/>
          </a:p>
        </p:txBody>
      </p:sp>
      <p:sp>
        <p:nvSpPr>
          <p:cNvPr id="3" name="Content Placeholder 2"/>
          <p:cNvSpPr>
            <a:spLocks noGrp="1"/>
          </p:cNvSpPr>
          <p:nvPr>
            <p:ph idx="1"/>
          </p:nvPr>
        </p:nvSpPr>
        <p:spPr>
          <a:xfrm>
            <a:off x="1154955" y="2603500"/>
            <a:ext cx="4880086" cy="3416300"/>
          </a:xfrm>
        </p:spPr>
        <p:txBody>
          <a:bodyPr/>
          <a:lstStyle/>
          <a:p>
            <a:r>
              <a:rPr lang="en-US" sz="3000" dirty="0" smtClean="0"/>
              <a:t>Reduced labor force</a:t>
            </a:r>
          </a:p>
          <a:p>
            <a:r>
              <a:rPr lang="en-US" sz="3000" dirty="0" smtClean="0"/>
              <a:t>Increased  Crime rate</a:t>
            </a:r>
          </a:p>
          <a:p>
            <a:r>
              <a:rPr lang="en-US" sz="3000" dirty="0" smtClean="0"/>
              <a:t>Increased State spending</a:t>
            </a:r>
          </a:p>
          <a:p>
            <a:endParaRPr lang="en-US" dirty="0"/>
          </a:p>
        </p:txBody>
      </p:sp>
      <p:pic>
        <p:nvPicPr>
          <p:cNvPr id="4" name="Picture 3"/>
          <p:cNvPicPr>
            <a:picLocks noChangeAspect="1"/>
          </p:cNvPicPr>
          <p:nvPr/>
        </p:nvPicPr>
        <p:blipFill>
          <a:blip r:embed="rId3"/>
          <a:stretch>
            <a:fillRect/>
          </a:stretch>
        </p:blipFill>
        <p:spPr>
          <a:xfrm>
            <a:off x="6035041" y="2603500"/>
            <a:ext cx="4921134" cy="3416300"/>
          </a:xfrm>
          <a:prstGeom prst="rect">
            <a:avLst/>
          </a:prstGeom>
        </p:spPr>
      </p:pic>
    </p:spTree>
    <p:extLst>
      <p:ext uri="{BB962C8B-B14F-4D97-AF65-F5344CB8AC3E}">
        <p14:creationId xmlns:p14="http://schemas.microsoft.com/office/powerpoint/2010/main" val="188214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Cocaine Use Impact to the Health Sector</a:t>
            </a:r>
            <a:endParaRPr lang="en-US" dirty="0"/>
          </a:p>
        </p:txBody>
      </p:sp>
      <p:sp>
        <p:nvSpPr>
          <p:cNvPr id="3" name="Content Placeholder 2"/>
          <p:cNvSpPr>
            <a:spLocks noGrp="1"/>
          </p:cNvSpPr>
          <p:nvPr>
            <p:ph idx="1"/>
          </p:nvPr>
        </p:nvSpPr>
        <p:spPr>
          <a:xfrm>
            <a:off x="1154954" y="2603500"/>
            <a:ext cx="4547577" cy="3416300"/>
          </a:xfrm>
        </p:spPr>
        <p:txBody>
          <a:bodyPr>
            <a:noAutofit/>
          </a:bodyPr>
          <a:lstStyle/>
          <a:p>
            <a:r>
              <a:rPr lang="en-US" sz="3000" dirty="0" smtClean="0"/>
              <a:t>Increased state spending on health care </a:t>
            </a:r>
            <a:r>
              <a:rPr lang="en-US" sz="3000" dirty="0" smtClean="0"/>
              <a:t>facilities</a:t>
            </a:r>
            <a:endParaRPr lang="en-US" sz="3000" dirty="0" smtClean="0"/>
          </a:p>
          <a:p>
            <a:r>
              <a:rPr lang="en-US" sz="3000" dirty="0" smtClean="0"/>
              <a:t>Congestion in </a:t>
            </a:r>
            <a:r>
              <a:rPr lang="en-US" sz="3000" dirty="0" smtClean="0"/>
              <a:t>facilities</a:t>
            </a:r>
          </a:p>
          <a:p>
            <a:r>
              <a:rPr lang="en-US" sz="3000" dirty="0" smtClean="0"/>
              <a:t>Huge </a:t>
            </a:r>
            <a:r>
              <a:rPr lang="en-US" sz="3000" dirty="0" smtClean="0"/>
              <a:t>time consumption</a:t>
            </a:r>
            <a:endParaRPr lang="en-US" sz="3000" dirty="0"/>
          </a:p>
        </p:txBody>
      </p:sp>
      <p:pic>
        <p:nvPicPr>
          <p:cNvPr id="4" name="Picture 3"/>
          <p:cNvPicPr>
            <a:picLocks noChangeAspect="1"/>
          </p:cNvPicPr>
          <p:nvPr/>
        </p:nvPicPr>
        <p:blipFill>
          <a:blip r:embed="rId3"/>
          <a:stretch>
            <a:fillRect/>
          </a:stretch>
        </p:blipFill>
        <p:spPr>
          <a:xfrm>
            <a:off x="5702531" y="2603500"/>
            <a:ext cx="5353396" cy="3416300"/>
          </a:xfrm>
          <a:prstGeom prst="rect">
            <a:avLst/>
          </a:prstGeom>
        </p:spPr>
      </p:pic>
    </p:spTree>
    <p:extLst>
      <p:ext uri="{BB962C8B-B14F-4D97-AF65-F5344CB8AC3E}">
        <p14:creationId xmlns:p14="http://schemas.microsoft.com/office/powerpoint/2010/main" val="1354933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Effects of </a:t>
            </a:r>
            <a:r>
              <a:rPr lang="en-US" sz="4000" dirty="0" smtClean="0"/>
              <a:t>Cocaine </a:t>
            </a:r>
            <a:r>
              <a:rPr lang="en-US" sz="4000" dirty="0"/>
              <a:t>U</a:t>
            </a:r>
            <a:r>
              <a:rPr lang="en-US" sz="4000" dirty="0" smtClean="0"/>
              <a:t>se </a:t>
            </a:r>
            <a:r>
              <a:rPr lang="en-US" sz="4000" dirty="0" smtClean="0"/>
              <a:t>to Families</a:t>
            </a:r>
            <a:endParaRPr lang="en-US" sz="4000" dirty="0"/>
          </a:p>
        </p:txBody>
      </p:sp>
      <p:sp>
        <p:nvSpPr>
          <p:cNvPr id="3" name="Content Placeholder 2"/>
          <p:cNvSpPr>
            <a:spLocks noGrp="1"/>
          </p:cNvSpPr>
          <p:nvPr>
            <p:ph idx="1"/>
          </p:nvPr>
        </p:nvSpPr>
        <p:spPr>
          <a:xfrm>
            <a:off x="1154955" y="2603500"/>
            <a:ext cx="5295722" cy="3416300"/>
          </a:xfrm>
        </p:spPr>
        <p:txBody>
          <a:bodyPr>
            <a:normAutofit/>
          </a:bodyPr>
          <a:lstStyle/>
          <a:p>
            <a:r>
              <a:rPr lang="en-US" sz="3000" dirty="0" smtClean="0"/>
              <a:t>Decreased sex functions</a:t>
            </a:r>
          </a:p>
          <a:p>
            <a:r>
              <a:rPr lang="en-US" sz="3000" dirty="0" smtClean="0"/>
              <a:t>Reproductive damaged and infertility for both men and women.</a:t>
            </a:r>
          </a:p>
          <a:p>
            <a:r>
              <a:rPr lang="en-US" sz="3000" dirty="0" smtClean="0"/>
              <a:t>Irresponsibility</a:t>
            </a:r>
            <a:endParaRPr lang="en-US" sz="3000" dirty="0"/>
          </a:p>
        </p:txBody>
      </p:sp>
      <p:pic>
        <p:nvPicPr>
          <p:cNvPr id="4" name="Picture 3"/>
          <p:cNvPicPr>
            <a:picLocks noChangeAspect="1"/>
          </p:cNvPicPr>
          <p:nvPr/>
        </p:nvPicPr>
        <p:blipFill>
          <a:blip r:embed="rId3"/>
          <a:stretch>
            <a:fillRect/>
          </a:stretch>
        </p:blipFill>
        <p:spPr>
          <a:xfrm>
            <a:off x="6450677" y="2603500"/>
            <a:ext cx="4472247" cy="3416300"/>
          </a:xfrm>
          <a:prstGeom prst="rect">
            <a:avLst/>
          </a:prstGeom>
        </p:spPr>
      </p:pic>
    </p:spTree>
    <p:extLst>
      <p:ext uri="{BB962C8B-B14F-4D97-AF65-F5344CB8AC3E}">
        <p14:creationId xmlns:p14="http://schemas.microsoft.com/office/powerpoint/2010/main" val="1319368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Effects of Cocaine to </a:t>
            </a:r>
            <a:r>
              <a:rPr lang="en-US" sz="4000" dirty="0" smtClean="0"/>
              <a:t>Pregnant </a:t>
            </a:r>
            <a:r>
              <a:rPr lang="en-US" sz="4000" dirty="0"/>
              <a:t>M</a:t>
            </a:r>
            <a:r>
              <a:rPr lang="en-US" sz="4000" dirty="0" smtClean="0"/>
              <a:t>others</a:t>
            </a:r>
            <a:endParaRPr lang="en-US" sz="4000" dirty="0"/>
          </a:p>
        </p:txBody>
      </p:sp>
      <p:sp>
        <p:nvSpPr>
          <p:cNvPr id="3" name="Content Placeholder 2"/>
          <p:cNvSpPr>
            <a:spLocks noGrp="1"/>
          </p:cNvSpPr>
          <p:nvPr>
            <p:ph idx="1"/>
          </p:nvPr>
        </p:nvSpPr>
        <p:spPr>
          <a:xfrm>
            <a:off x="1154955" y="2603500"/>
            <a:ext cx="5295722" cy="3416300"/>
          </a:xfrm>
        </p:spPr>
        <p:txBody>
          <a:bodyPr>
            <a:normAutofit/>
          </a:bodyPr>
          <a:lstStyle/>
          <a:p>
            <a:r>
              <a:rPr lang="en-US" sz="3000" dirty="0" smtClean="0"/>
              <a:t>Premature birth</a:t>
            </a:r>
          </a:p>
          <a:p>
            <a:r>
              <a:rPr lang="en-US" sz="3000" dirty="0" smtClean="0"/>
              <a:t>Low birth weight</a:t>
            </a:r>
          </a:p>
          <a:p>
            <a:r>
              <a:rPr lang="en-US" sz="3000" dirty="0" smtClean="0"/>
              <a:t>Miscarriage</a:t>
            </a:r>
          </a:p>
          <a:p>
            <a:r>
              <a:rPr lang="en-US" sz="3000" dirty="0" smtClean="0"/>
              <a:t>Neonatal abstinence syndrome</a:t>
            </a:r>
            <a:endParaRPr lang="en-US" sz="3000" dirty="0"/>
          </a:p>
        </p:txBody>
      </p:sp>
      <p:pic>
        <p:nvPicPr>
          <p:cNvPr id="4" name="Picture 3"/>
          <p:cNvPicPr>
            <a:picLocks noChangeAspect="1"/>
          </p:cNvPicPr>
          <p:nvPr/>
        </p:nvPicPr>
        <p:blipFill>
          <a:blip r:embed="rId3"/>
          <a:stretch>
            <a:fillRect/>
          </a:stretch>
        </p:blipFill>
        <p:spPr>
          <a:xfrm>
            <a:off x="6450677" y="2603500"/>
            <a:ext cx="4821381" cy="3416300"/>
          </a:xfrm>
          <a:prstGeom prst="rect">
            <a:avLst/>
          </a:prstGeom>
        </p:spPr>
      </p:pic>
    </p:spTree>
    <p:extLst>
      <p:ext uri="{BB962C8B-B14F-4D97-AF65-F5344CB8AC3E}">
        <p14:creationId xmlns:p14="http://schemas.microsoft.com/office/powerpoint/2010/main" val="2403307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Effects of Cocaine to </a:t>
            </a:r>
            <a:r>
              <a:rPr lang="en-US" sz="4000" dirty="0" smtClean="0"/>
              <a:t>Pregnant </a:t>
            </a:r>
            <a:r>
              <a:rPr lang="en-US" sz="4000" dirty="0"/>
              <a:t>M</a:t>
            </a:r>
            <a:r>
              <a:rPr lang="en-US" sz="4000" dirty="0" smtClean="0"/>
              <a:t>others </a:t>
            </a:r>
            <a:r>
              <a:rPr lang="en-US" sz="4000" dirty="0" smtClean="0"/>
              <a:t>Cont’d</a:t>
            </a:r>
            <a:endParaRPr lang="en-US" sz="4000" dirty="0"/>
          </a:p>
        </p:txBody>
      </p:sp>
      <p:sp>
        <p:nvSpPr>
          <p:cNvPr id="3" name="Content Placeholder 2"/>
          <p:cNvSpPr>
            <a:spLocks noGrp="1"/>
          </p:cNvSpPr>
          <p:nvPr>
            <p:ph idx="1"/>
          </p:nvPr>
        </p:nvSpPr>
        <p:spPr>
          <a:xfrm>
            <a:off x="1154955" y="2603500"/>
            <a:ext cx="5129468" cy="3416300"/>
          </a:xfrm>
        </p:spPr>
        <p:txBody>
          <a:bodyPr>
            <a:normAutofit/>
          </a:bodyPr>
          <a:lstStyle/>
          <a:p>
            <a:r>
              <a:rPr lang="en-US" sz="3000" dirty="0" smtClean="0"/>
              <a:t>Fetal death</a:t>
            </a:r>
          </a:p>
          <a:p>
            <a:r>
              <a:rPr lang="en-US" sz="3000" dirty="0" smtClean="0"/>
              <a:t>Cocaine withdrawal </a:t>
            </a:r>
            <a:r>
              <a:rPr lang="en-US" sz="3000" dirty="0" smtClean="0"/>
              <a:t>in a newborn</a:t>
            </a:r>
          </a:p>
          <a:p>
            <a:r>
              <a:rPr lang="en-US" sz="3000" dirty="0" smtClean="0"/>
              <a:t>Sudden infant death syndrome</a:t>
            </a:r>
            <a:endParaRPr lang="en-US" sz="3000" dirty="0"/>
          </a:p>
        </p:txBody>
      </p:sp>
      <p:pic>
        <p:nvPicPr>
          <p:cNvPr id="4" name="Picture 3"/>
          <p:cNvPicPr>
            <a:picLocks noChangeAspect="1"/>
          </p:cNvPicPr>
          <p:nvPr/>
        </p:nvPicPr>
        <p:blipFill>
          <a:blip r:embed="rId3"/>
          <a:stretch>
            <a:fillRect/>
          </a:stretch>
        </p:blipFill>
        <p:spPr>
          <a:xfrm>
            <a:off x="6284423" y="2603500"/>
            <a:ext cx="4655126" cy="3416300"/>
          </a:xfrm>
          <a:prstGeom prst="rect">
            <a:avLst/>
          </a:prstGeom>
        </p:spPr>
      </p:pic>
    </p:spTree>
    <p:extLst>
      <p:ext uri="{BB962C8B-B14F-4D97-AF65-F5344CB8AC3E}">
        <p14:creationId xmlns:p14="http://schemas.microsoft.com/office/powerpoint/2010/main" val="2581627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795520"/>
            <a:ext cx="8761413" cy="728480"/>
          </a:xfrm>
        </p:spPr>
        <p:txBody>
          <a:bodyPr/>
          <a:lstStyle/>
          <a:p>
            <a:r>
              <a:rPr lang="en-US" dirty="0" smtClean="0"/>
              <a:t>	Effects of Cocaine Use in Education</a:t>
            </a:r>
            <a:endParaRPr lang="en-US" dirty="0"/>
          </a:p>
        </p:txBody>
      </p:sp>
      <p:sp>
        <p:nvSpPr>
          <p:cNvPr id="3" name="Content Placeholder 2"/>
          <p:cNvSpPr>
            <a:spLocks noGrp="1"/>
          </p:cNvSpPr>
          <p:nvPr>
            <p:ph idx="1"/>
          </p:nvPr>
        </p:nvSpPr>
        <p:spPr>
          <a:xfrm>
            <a:off x="1154954" y="2603500"/>
            <a:ext cx="5212595" cy="3416300"/>
          </a:xfrm>
        </p:spPr>
        <p:txBody>
          <a:bodyPr>
            <a:noAutofit/>
          </a:bodyPr>
          <a:lstStyle/>
          <a:p>
            <a:r>
              <a:rPr lang="en-US" sz="3000" dirty="0" smtClean="0"/>
              <a:t>Students low performance</a:t>
            </a:r>
          </a:p>
          <a:p>
            <a:r>
              <a:rPr lang="en-US" sz="3000" dirty="0" smtClean="0"/>
              <a:t>Increased Sexual harassments among students</a:t>
            </a:r>
          </a:p>
          <a:p>
            <a:r>
              <a:rPr lang="en-US" sz="3000" dirty="0" smtClean="0"/>
              <a:t>Increased high school drop outs. </a:t>
            </a:r>
            <a:endParaRPr lang="en-US" sz="3000" dirty="0"/>
          </a:p>
        </p:txBody>
      </p:sp>
      <p:pic>
        <p:nvPicPr>
          <p:cNvPr id="4" name="Picture 3"/>
          <p:cNvPicPr>
            <a:picLocks noChangeAspect="1"/>
          </p:cNvPicPr>
          <p:nvPr/>
        </p:nvPicPr>
        <p:blipFill>
          <a:blip r:embed="rId3"/>
          <a:stretch>
            <a:fillRect/>
          </a:stretch>
        </p:blipFill>
        <p:spPr>
          <a:xfrm>
            <a:off x="6367549" y="2603500"/>
            <a:ext cx="4671753" cy="3416300"/>
          </a:xfrm>
          <a:prstGeom prst="rect">
            <a:avLst/>
          </a:prstGeom>
        </p:spPr>
      </p:pic>
    </p:spTree>
    <p:extLst>
      <p:ext uri="{BB962C8B-B14F-4D97-AF65-F5344CB8AC3E}">
        <p14:creationId xmlns:p14="http://schemas.microsoft.com/office/powerpoint/2010/main" val="960842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Effects of Cocaine Use in </a:t>
            </a:r>
            <a:r>
              <a:rPr lang="en-US" dirty="0" smtClean="0"/>
              <a:t>Education Cont’d</a:t>
            </a:r>
            <a:endParaRPr lang="en-US" dirty="0"/>
          </a:p>
        </p:txBody>
      </p:sp>
      <p:sp>
        <p:nvSpPr>
          <p:cNvPr id="3" name="Content Placeholder 2"/>
          <p:cNvSpPr>
            <a:spLocks noGrp="1"/>
          </p:cNvSpPr>
          <p:nvPr>
            <p:ph idx="1"/>
          </p:nvPr>
        </p:nvSpPr>
        <p:spPr>
          <a:xfrm>
            <a:off x="1154954" y="2603500"/>
            <a:ext cx="5279097" cy="3416300"/>
          </a:xfrm>
        </p:spPr>
        <p:txBody>
          <a:bodyPr>
            <a:normAutofit/>
          </a:bodyPr>
          <a:lstStyle/>
          <a:p>
            <a:r>
              <a:rPr lang="en-US" sz="2400" dirty="0" smtClean="0"/>
              <a:t>Students missing classes due to health complications</a:t>
            </a:r>
          </a:p>
          <a:p>
            <a:r>
              <a:rPr lang="en-US" sz="2400" dirty="0" smtClean="0"/>
              <a:t>Diseases infection among students</a:t>
            </a:r>
          </a:p>
          <a:p>
            <a:r>
              <a:rPr lang="en-US" sz="2400" dirty="0" smtClean="0"/>
              <a:t>Legal complications</a:t>
            </a:r>
          </a:p>
          <a:p>
            <a:r>
              <a:rPr lang="en-US" sz="2400" dirty="0" smtClean="0"/>
              <a:t>Injuries and deaths</a:t>
            </a:r>
            <a:endParaRPr lang="en-US" sz="2400" dirty="0"/>
          </a:p>
        </p:txBody>
      </p:sp>
      <p:pic>
        <p:nvPicPr>
          <p:cNvPr id="4" name="Picture 3"/>
          <p:cNvPicPr>
            <a:picLocks noChangeAspect="1"/>
          </p:cNvPicPr>
          <p:nvPr/>
        </p:nvPicPr>
        <p:blipFill>
          <a:blip r:embed="rId3"/>
          <a:stretch>
            <a:fillRect/>
          </a:stretch>
        </p:blipFill>
        <p:spPr>
          <a:xfrm>
            <a:off x="6434051" y="2603500"/>
            <a:ext cx="4438996" cy="3416300"/>
          </a:xfrm>
          <a:prstGeom prst="rect">
            <a:avLst/>
          </a:prstGeom>
        </p:spPr>
      </p:pic>
    </p:spTree>
    <p:extLst>
      <p:ext uri="{BB962C8B-B14F-4D97-AF65-F5344CB8AC3E}">
        <p14:creationId xmlns:p14="http://schemas.microsoft.com/office/powerpoint/2010/main" val="3694627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Cocaine Use to the Community</a:t>
            </a:r>
            <a:endParaRPr lang="en-US" dirty="0"/>
          </a:p>
        </p:txBody>
      </p:sp>
      <p:sp>
        <p:nvSpPr>
          <p:cNvPr id="3" name="Content Placeholder 2"/>
          <p:cNvSpPr>
            <a:spLocks noGrp="1"/>
          </p:cNvSpPr>
          <p:nvPr>
            <p:ph idx="1"/>
          </p:nvPr>
        </p:nvSpPr>
        <p:spPr>
          <a:xfrm>
            <a:off x="1154954" y="2603500"/>
            <a:ext cx="4763707" cy="3416300"/>
          </a:xfrm>
        </p:spPr>
        <p:txBody>
          <a:bodyPr>
            <a:noAutofit/>
          </a:bodyPr>
          <a:lstStyle/>
          <a:p>
            <a:r>
              <a:rPr lang="en-US" sz="3000" dirty="0" smtClean="0"/>
              <a:t>Cocaine use hurts individuals finances</a:t>
            </a:r>
          </a:p>
          <a:p>
            <a:r>
              <a:rPr lang="en-US" sz="3000" dirty="0" smtClean="0"/>
              <a:t>Cocaine use hurts individuals freedom in the society</a:t>
            </a:r>
          </a:p>
          <a:p>
            <a:r>
              <a:rPr lang="en-US" sz="3000" dirty="0" smtClean="0"/>
              <a:t>Cocaine use hurts romantic relationships</a:t>
            </a:r>
            <a:endParaRPr lang="en-US" sz="3000" dirty="0"/>
          </a:p>
        </p:txBody>
      </p:sp>
      <p:pic>
        <p:nvPicPr>
          <p:cNvPr id="4" name="Picture 3"/>
          <p:cNvPicPr>
            <a:picLocks noChangeAspect="1"/>
          </p:cNvPicPr>
          <p:nvPr/>
        </p:nvPicPr>
        <p:blipFill>
          <a:blip r:embed="rId3"/>
          <a:stretch>
            <a:fillRect/>
          </a:stretch>
        </p:blipFill>
        <p:spPr>
          <a:xfrm>
            <a:off x="5918661" y="2603500"/>
            <a:ext cx="4796963" cy="3547918"/>
          </a:xfrm>
          <a:prstGeom prst="rect">
            <a:avLst/>
          </a:prstGeom>
        </p:spPr>
      </p:pic>
    </p:spTree>
    <p:extLst>
      <p:ext uri="{BB962C8B-B14F-4D97-AF65-F5344CB8AC3E}">
        <p14:creationId xmlns:p14="http://schemas.microsoft.com/office/powerpoint/2010/main" val="981382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Cocaine Use to the </a:t>
            </a:r>
            <a:r>
              <a:rPr lang="en-US" dirty="0" smtClean="0"/>
              <a:t>Community Cont’d</a:t>
            </a:r>
            <a:endParaRPr lang="en-US" dirty="0"/>
          </a:p>
        </p:txBody>
      </p:sp>
      <p:sp>
        <p:nvSpPr>
          <p:cNvPr id="3" name="Content Placeholder 2"/>
          <p:cNvSpPr>
            <a:spLocks noGrp="1"/>
          </p:cNvSpPr>
          <p:nvPr>
            <p:ph idx="1"/>
          </p:nvPr>
        </p:nvSpPr>
        <p:spPr>
          <a:xfrm>
            <a:off x="1154955" y="2603500"/>
            <a:ext cx="4830210" cy="3416300"/>
          </a:xfrm>
        </p:spPr>
        <p:txBody>
          <a:bodyPr>
            <a:noAutofit/>
          </a:bodyPr>
          <a:lstStyle/>
          <a:p>
            <a:r>
              <a:rPr lang="en-US" sz="3000" dirty="0" smtClean="0"/>
              <a:t>Cocaine use hurts family relationships</a:t>
            </a:r>
          </a:p>
          <a:p>
            <a:r>
              <a:rPr lang="en-US" sz="3000" dirty="0" smtClean="0"/>
              <a:t>Cocaine abuse have increased immorality in the community.</a:t>
            </a:r>
          </a:p>
          <a:p>
            <a:r>
              <a:rPr lang="en-US" sz="3000" dirty="0" smtClean="0"/>
              <a:t>Cocaine abuse has increased accidents</a:t>
            </a:r>
            <a:endParaRPr lang="en-US" sz="3000" dirty="0"/>
          </a:p>
        </p:txBody>
      </p:sp>
      <p:pic>
        <p:nvPicPr>
          <p:cNvPr id="4" name="Picture 3"/>
          <p:cNvPicPr>
            <a:picLocks noChangeAspect="1"/>
          </p:cNvPicPr>
          <p:nvPr/>
        </p:nvPicPr>
        <p:blipFill>
          <a:blip r:embed="rId3"/>
          <a:stretch>
            <a:fillRect/>
          </a:stretch>
        </p:blipFill>
        <p:spPr>
          <a:xfrm>
            <a:off x="5985165" y="2603500"/>
            <a:ext cx="4671751" cy="3416300"/>
          </a:xfrm>
          <a:prstGeom prst="rect">
            <a:avLst/>
          </a:prstGeom>
        </p:spPr>
      </p:pic>
    </p:spTree>
    <p:extLst>
      <p:ext uri="{BB962C8B-B14F-4D97-AF65-F5344CB8AC3E}">
        <p14:creationId xmlns:p14="http://schemas.microsoft.com/office/powerpoint/2010/main" val="3104268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effects of cocaine Use</a:t>
            </a:r>
            <a:endParaRPr lang="en-US" dirty="0"/>
          </a:p>
        </p:txBody>
      </p:sp>
      <p:sp>
        <p:nvSpPr>
          <p:cNvPr id="3" name="Content Placeholder 2"/>
          <p:cNvSpPr>
            <a:spLocks noGrp="1"/>
          </p:cNvSpPr>
          <p:nvPr>
            <p:ph idx="1"/>
          </p:nvPr>
        </p:nvSpPr>
        <p:spPr>
          <a:xfrm>
            <a:off x="1154955" y="2603500"/>
            <a:ext cx="5195970" cy="3416300"/>
          </a:xfrm>
        </p:spPr>
        <p:txBody>
          <a:bodyPr>
            <a:normAutofit/>
          </a:bodyPr>
          <a:lstStyle/>
          <a:p>
            <a:r>
              <a:rPr lang="en-US" sz="3000" dirty="0" smtClean="0"/>
              <a:t>Helps individuals relax</a:t>
            </a:r>
          </a:p>
          <a:p>
            <a:r>
              <a:rPr lang="en-US" sz="3000" dirty="0" smtClean="0"/>
              <a:t>Helps individuals socialize</a:t>
            </a:r>
          </a:p>
          <a:p>
            <a:r>
              <a:rPr lang="en-US" sz="3000" dirty="0" smtClean="0"/>
              <a:t>Helps individuals feel less tired</a:t>
            </a:r>
            <a:endParaRPr lang="en-US" sz="3000" dirty="0"/>
          </a:p>
        </p:txBody>
      </p:sp>
      <p:pic>
        <p:nvPicPr>
          <p:cNvPr id="4" name="Picture 3"/>
          <p:cNvPicPr>
            <a:picLocks noChangeAspect="1"/>
          </p:cNvPicPr>
          <p:nvPr/>
        </p:nvPicPr>
        <p:blipFill>
          <a:blip r:embed="rId3"/>
          <a:stretch>
            <a:fillRect/>
          </a:stretch>
        </p:blipFill>
        <p:spPr>
          <a:xfrm>
            <a:off x="6350925" y="2603500"/>
            <a:ext cx="3565442" cy="3416300"/>
          </a:xfrm>
          <a:prstGeom prst="rect">
            <a:avLst/>
          </a:prstGeom>
        </p:spPr>
      </p:pic>
    </p:spTree>
    <p:extLst>
      <p:ext uri="{BB962C8B-B14F-4D97-AF65-F5344CB8AC3E}">
        <p14:creationId xmlns:p14="http://schemas.microsoft.com/office/powerpoint/2010/main" val="111482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154954" y="2603500"/>
            <a:ext cx="8761413" cy="3797300"/>
          </a:xfrm>
        </p:spPr>
        <p:txBody>
          <a:bodyPr>
            <a:normAutofit fontScale="77500" lnSpcReduction="20000"/>
          </a:bodyPr>
          <a:lstStyle/>
          <a:p>
            <a:r>
              <a:rPr lang="en-US" dirty="0" err="1"/>
              <a:t>Kalechstein</a:t>
            </a:r>
            <a:r>
              <a:rPr lang="en-US" dirty="0"/>
              <a:t>, A. D., &amp; Newton, T. F. (2017). The limited impact that cocaine use patterns have on neurocognitive functioning in individuals with cocaine use disorder. </a:t>
            </a:r>
            <a:r>
              <a:rPr lang="en-US" i="1" dirty="0"/>
              <a:t>Journal of psychopharmacology (Oxford, England)</a:t>
            </a:r>
            <a:r>
              <a:rPr lang="en-US" dirty="0"/>
              <a:t>, </a:t>
            </a:r>
            <a:r>
              <a:rPr lang="en-US" i="1" dirty="0"/>
              <a:t>31</a:t>
            </a:r>
            <a:r>
              <a:rPr lang="en-US" dirty="0"/>
              <a:t>(8), 989-995.</a:t>
            </a:r>
          </a:p>
          <a:p>
            <a:r>
              <a:rPr lang="en-US" dirty="0" err="1"/>
              <a:t>Havakuk</a:t>
            </a:r>
            <a:r>
              <a:rPr lang="en-US" dirty="0"/>
              <a:t>, O., </a:t>
            </a:r>
            <a:r>
              <a:rPr lang="en-US" dirty="0" err="1"/>
              <a:t>Rezkalla</a:t>
            </a:r>
            <a:r>
              <a:rPr lang="en-US" dirty="0"/>
              <a:t>, S. H., &amp; </a:t>
            </a:r>
            <a:r>
              <a:rPr lang="en-US" dirty="0" err="1"/>
              <a:t>Kloner</a:t>
            </a:r>
            <a:r>
              <a:rPr lang="en-US" dirty="0"/>
              <a:t>, R. A. (2017). The cardiovascular effects of cocaine. </a:t>
            </a:r>
            <a:r>
              <a:rPr lang="en-US" i="1" dirty="0"/>
              <a:t>Journal of the American College of Cardiology</a:t>
            </a:r>
            <a:r>
              <a:rPr lang="en-US" dirty="0"/>
              <a:t>, </a:t>
            </a:r>
            <a:r>
              <a:rPr lang="en-US" i="1" dirty="0"/>
              <a:t>70</a:t>
            </a:r>
            <a:r>
              <a:rPr lang="en-US" dirty="0"/>
              <a:t>(1), 101-113.</a:t>
            </a:r>
          </a:p>
          <a:p>
            <a:r>
              <a:rPr lang="en-US" dirty="0"/>
              <a:t>John, W. S., &amp; Wu, L. T. (2017). Trends and correlates of cocaine use and cocaine use disorder in the United States from 2011 to 2015. </a:t>
            </a:r>
            <a:r>
              <a:rPr lang="en-US" i="1" dirty="0"/>
              <a:t>Drug and alcohol dependence</a:t>
            </a:r>
            <a:r>
              <a:rPr lang="en-US" dirty="0"/>
              <a:t>, </a:t>
            </a:r>
            <a:r>
              <a:rPr lang="en-US" i="1" dirty="0"/>
              <a:t>180</a:t>
            </a:r>
            <a:r>
              <a:rPr lang="en-US" dirty="0"/>
              <a:t>, 376-384.</a:t>
            </a:r>
          </a:p>
          <a:p>
            <a:r>
              <a:rPr lang="en-US" dirty="0"/>
              <a:t>O'Neill, J., Cardenas, V. A., &amp; </a:t>
            </a:r>
            <a:r>
              <a:rPr lang="en-US" dirty="0" err="1"/>
              <a:t>Meyerhoff</a:t>
            </a:r>
            <a:r>
              <a:rPr lang="en-US" dirty="0"/>
              <a:t>, D. J. (2001). Separate and interactive effects of cocaine and alcohol dependence on brain structures and metabolites: quantitative MRI and proton MR spectroscopic imaging. </a:t>
            </a:r>
            <a:r>
              <a:rPr lang="en-US" i="1" dirty="0"/>
              <a:t>Addiction biology</a:t>
            </a:r>
            <a:r>
              <a:rPr lang="en-US" dirty="0"/>
              <a:t>, </a:t>
            </a:r>
            <a:r>
              <a:rPr lang="en-US" i="1" dirty="0"/>
              <a:t>6</a:t>
            </a:r>
            <a:r>
              <a:rPr lang="en-US" dirty="0"/>
              <a:t>(4), 347-361.</a:t>
            </a:r>
          </a:p>
          <a:p>
            <a:r>
              <a:rPr lang="en-US" dirty="0" err="1"/>
              <a:t>Dahal</a:t>
            </a:r>
            <a:r>
              <a:rPr lang="en-US" dirty="0"/>
              <a:t>, S., </a:t>
            </a:r>
            <a:r>
              <a:rPr lang="en-US" dirty="0" err="1"/>
              <a:t>Chitti</a:t>
            </a:r>
            <a:r>
              <a:rPr lang="en-US" dirty="0"/>
              <a:t>, S. V., Nair, M. P., &amp; </a:t>
            </a:r>
            <a:r>
              <a:rPr lang="en-US" dirty="0" err="1"/>
              <a:t>Saxena</a:t>
            </a:r>
            <a:r>
              <a:rPr lang="en-US" dirty="0"/>
              <a:t>, S. K. (2015). Interactive effects of cocaine on HIV infection: implication in HIV-associated neurocognitive disorder and </a:t>
            </a:r>
            <a:r>
              <a:rPr lang="en-US" dirty="0" err="1"/>
              <a:t>neuroAIDS</a:t>
            </a:r>
            <a:r>
              <a:rPr lang="en-US" dirty="0"/>
              <a:t>. </a:t>
            </a:r>
            <a:r>
              <a:rPr lang="en-US" i="1" dirty="0"/>
              <a:t>Frontiers in microbiology</a:t>
            </a:r>
            <a:r>
              <a:rPr lang="en-US" dirty="0"/>
              <a:t>, </a:t>
            </a:r>
            <a:r>
              <a:rPr lang="en-US" i="1" dirty="0"/>
              <a:t>6</a:t>
            </a:r>
            <a:r>
              <a:rPr lang="en-US" dirty="0"/>
              <a:t>, 931. </a:t>
            </a:r>
            <a:endParaRPr lang="en-US" dirty="0" smtClean="0"/>
          </a:p>
          <a:p>
            <a:r>
              <a:rPr lang="en-US" dirty="0" err="1" smtClean="0"/>
              <a:t>Bedi</a:t>
            </a:r>
            <a:r>
              <a:rPr lang="en-US" dirty="0"/>
              <a:t>, G., </a:t>
            </a:r>
            <a:r>
              <a:rPr lang="en-US" dirty="0" err="1"/>
              <a:t>Shiffrin</a:t>
            </a:r>
            <a:r>
              <a:rPr lang="en-US" dirty="0"/>
              <a:t>, L., </a:t>
            </a:r>
            <a:r>
              <a:rPr lang="en-US" dirty="0" err="1"/>
              <a:t>Vadhan</a:t>
            </a:r>
            <a:r>
              <a:rPr lang="en-US" dirty="0"/>
              <a:t>, N. P., </a:t>
            </a:r>
            <a:r>
              <a:rPr lang="en-US" dirty="0" err="1"/>
              <a:t>Nunes</a:t>
            </a:r>
            <a:r>
              <a:rPr lang="en-US" dirty="0"/>
              <a:t>, E. V., </a:t>
            </a:r>
            <a:r>
              <a:rPr lang="en-US" dirty="0" err="1"/>
              <a:t>Foltin</a:t>
            </a:r>
            <a:r>
              <a:rPr lang="en-US" dirty="0"/>
              <a:t>, R. W., &amp; </a:t>
            </a:r>
            <a:r>
              <a:rPr lang="en-US" dirty="0" err="1"/>
              <a:t>Bisaga</a:t>
            </a:r>
            <a:r>
              <a:rPr lang="en-US" dirty="0"/>
              <a:t>, A. (2016). Effects of levodopa-</a:t>
            </a:r>
            <a:r>
              <a:rPr lang="en-US" dirty="0" err="1"/>
              <a:t>carbidopa</a:t>
            </a:r>
            <a:r>
              <a:rPr lang="en-US" dirty="0"/>
              <a:t>-</a:t>
            </a:r>
            <a:r>
              <a:rPr lang="en-US" dirty="0" err="1"/>
              <a:t>entacapone</a:t>
            </a:r>
            <a:r>
              <a:rPr lang="en-US" dirty="0"/>
              <a:t> and smoked cocaine on facial affect recognition in cocaine smokers. </a:t>
            </a:r>
            <a:r>
              <a:rPr lang="en-US" i="1" dirty="0"/>
              <a:t>Journal of Psychopharmacology</a:t>
            </a:r>
            <a:r>
              <a:rPr lang="en-US" dirty="0"/>
              <a:t>, </a:t>
            </a:r>
            <a:r>
              <a:rPr lang="en-US" i="1" dirty="0"/>
              <a:t>30</a:t>
            </a:r>
            <a:r>
              <a:rPr lang="en-US" dirty="0"/>
              <a:t>(4), 370-377.</a:t>
            </a:r>
          </a:p>
          <a:p>
            <a:endParaRPr lang="en-US" dirty="0"/>
          </a:p>
        </p:txBody>
      </p:sp>
    </p:spTree>
    <p:extLst>
      <p:ext uri="{BB962C8B-B14F-4D97-AF65-F5344CB8AC3E}">
        <p14:creationId xmlns:p14="http://schemas.microsoft.com/office/powerpoint/2010/main" val="36148325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645</TotalTime>
  <Words>2118</Words>
  <Application>Microsoft Office PowerPoint</Application>
  <PresentationFormat>Widescreen</PresentationFormat>
  <Paragraphs>117</Paragraphs>
  <Slides>21</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Century Gothic</vt:lpstr>
      <vt:lpstr>Wingdings 3</vt:lpstr>
      <vt:lpstr>Ion Boardroom</vt:lpstr>
      <vt:lpstr>Cocaine Effects</vt:lpstr>
      <vt:lpstr>Scope of Cocaine Use</vt:lpstr>
      <vt:lpstr>Cocaine Use</vt:lpstr>
      <vt:lpstr>Cocaine Admininistration</vt:lpstr>
      <vt:lpstr>Cocaine Use by Race</vt:lpstr>
      <vt:lpstr>Cocaine use By Age</vt:lpstr>
      <vt:lpstr>Effects of Cocaine prices on Cocaine use</vt:lpstr>
      <vt:lpstr>Individuals Spending on Cocaine</vt:lpstr>
      <vt:lpstr>Home and Workforce Effect of Cocaine</vt:lpstr>
      <vt:lpstr>Heath Effect of Cocaine</vt:lpstr>
      <vt:lpstr>Cocaine Use Economic Effects</vt:lpstr>
      <vt:lpstr>Cocaine Use Impact to the Health Sector</vt:lpstr>
      <vt:lpstr>Effects of Cocaine Use to Families</vt:lpstr>
      <vt:lpstr>Effects of Cocaine to Pregnant Mothers</vt:lpstr>
      <vt:lpstr>Effects of Cocaine to Pregnant Mothers Cont’d</vt:lpstr>
      <vt:lpstr> Effects of Cocaine Use in Education</vt:lpstr>
      <vt:lpstr> Effects of Cocaine Use in Education Cont’d</vt:lpstr>
      <vt:lpstr>Effects of Cocaine Use to the Community</vt:lpstr>
      <vt:lpstr>Effects of Cocaine Use to the Community Cont’d</vt:lpstr>
      <vt:lpstr>Positive effects of cocaine Use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Cocaine</dc:title>
  <dc:creator>MORRIS</dc:creator>
  <cp:lastModifiedBy>MORRIS</cp:lastModifiedBy>
  <cp:revision>30</cp:revision>
  <dcterms:created xsi:type="dcterms:W3CDTF">2019-03-28T08:04:49Z</dcterms:created>
  <dcterms:modified xsi:type="dcterms:W3CDTF">2019-03-28T19:43:25Z</dcterms:modified>
</cp:coreProperties>
</file>